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aleway"/>
      <p:regular r:id="rId26"/>
      <p:bold r:id="rId27"/>
      <p:italic r:id="rId28"/>
      <p:boldItalic r:id="rId29"/>
    </p:embeddedFont>
    <p:embeddedFont>
      <p:font typeface="Roboto"/>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regular.fntdata"/><Relationship Id="rId25" Type="http://schemas.openxmlformats.org/officeDocument/2006/relationships/slide" Target="slides/slide20.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934850f2a8_0_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934850f2a8_0_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934850f2a8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934850f2a8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934850f2a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934850f2a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934850f2a8_0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934850f2a8_0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934850f2a8_0_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934850f2a8_0_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934850f2a8_0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934850f2a8_0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f88252dc4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f88252dc4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f88252dc4_0_1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f88252dc4_0_1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934850f2a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934850f2a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934850f2a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934850f2a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934850f2a8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934850f2a8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934850f2a8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934850f2a8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934850f2a8_0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934850f2a8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934850f2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934850f2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62424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Predicting Purchase Intentions</a:t>
            </a:r>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And Other Trends in User Shopping Sessions</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pic>
        <p:nvPicPr>
          <p:cNvPr id="233" name="Google Shape;233;p27" title="Points scored"/>
          <p:cNvPicPr preferRelativeResize="0"/>
          <p:nvPr/>
        </p:nvPicPr>
        <p:blipFill>
          <a:blip r:embed="rId3">
            <a:alphaModFix/>
          </a:blip>
          <a:stretch>
            <a:fillRect/>
          </a:stretch>
        </p:blipFill>
        <p:spPr>
          <a:xfrm>
            <a:off x="1975675" y="491300"/>
            <a:ext cx="7168326" cy="3368851"/>
          </a:xfrm>
          <a:prstGeom prst="rect">
            <a:avLst/>
          </a:prstGeom>
          <a:noFill/>
          <a:ln>
            <a:noFill/>
          </a:ln>
        </p:spPr>
      </p:pic>
      <p:sp>
        <p:nvSpPr>
          <p:cNvPr id="234" name="Google Shape;234;p27"/>
          <p:cNvSpPr txBox="1"/>
          <p:nvPr/>
        </p:nvSpPr>
        <p:spPr>
          <a:xfrm>
            <a:off x="270725" y="3689675"/>
            <a:ext cx="7850700" cy="1333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Users who completed their transaction spent, on average, 35% more time on administration related pages, 48% more time on informational pages and 42% more time on product related pages. It shows that not only are the product pages important, but also the supporting pages. Getting users to spend more time on any of these pages can go a long way towards improving conversions.</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cxnSp>
        <p:nvCxnSpPr>
          <p:cNvPr id="239" name="Google Shape;239;p28"/>
          <p:cNvCxnSpPr>
            <a:stCxn id="240" idx="2"/>
            <a:endCxn id="241" idx="0"/>
          </p:cNvCxnSpPr>
          <p:nvPr/>
        </p:nvCxnSpPr>
        <p:spPr>
          <a:xfrm flipH="1" rot="-5400000">
            <a:off x="2690635" y="1701025"/>
            <a:ext cx="574500" cy="1512900"/>
          </a:xfrm>
          <a:prstGeom prst="bentConnector3">
            <a:avLst>
              <a:gd fmla="val 49995" name="adj1"/>
            </a:avLst>
          </a:prstGeom>
          <a:noFill/>
          <a:ln cap="flat" cmpd="sng" w="9525">
            <a:solidFill>
              <a:srgbClr val="551561"/>
            </a:solidFill>
            <a:prstDash val="solid"/>
            <a:round/>
            <a:headEnd len="med" w="med" type="diamond"/>
            <a:tailEnd len="med" w="med" type="diamond"/>
          </a:ln>
        </p:spPr>
      </p:cxnSp>
      <p:cxnSp>
        <p:nvCxnSpPr>
          <p:cNvPr id="242" name="Google Shape;242;p28"/>
          <p:cNvCxnSpPr>
            <a:stCxn id="243" idx="0"/>
            <a:endCxn id="240" idx="2"/>
          </p:cNvCxnSpPr>
          <p:nvPr/>
        </p:nvCxnSpPr>
        <p:spPr>
          <a:xfrm rot="-5400000">
            <a:off x="1177800" y="1700971"/>
            <a:ext cx="574500" cy="1512900"/>
          </a:xfrm>
          <a:prstGeom prst="bentConnector3">
            <a:avLst>
              <a:gd fmla="val 49995" name="adj1"/>
            </a:avLst>
          </a:prstGeom>
          <a:noFill/>
          <a:ln cap="flat" cmpd="sng" w="9525">
            <a:solidFill>
              <a:srgbClr val="551561"/>
            </a:solidFill>
            <a:prstDash val="solid"/>
            <a:round/>
            <a:headEnd len="med" w="med" type="diamond"/>
            <a:tailEnd len="med" w="med" type="diamond"/>
          </a:ln>
        </p:spPr>
      </p:cxnSp>
      <p:sp>
        <p:nvSpPr>
          <p:cNvPr id="240" name="Google Shape;240;p28"/>
          <p:cNvSpPr txBox="1"/>
          <p:nvPr/>
        </p:nvSpPr>
        <p:spPr>
          <a:xfrm>
            <a:off x="1564285" y="1585825"/>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Conversion Rate</a:t>
            </a:r>
            <a:endParaRPr sz="1000">
              <a:solidFill>
                <a:srgbClr val="701C7F"/>
              </a:solidFill>
              <a:latin typeface="Roboto"/>
              <a:ea typeface="Roboto"/>
              <a:cs typeface="Roboto"/>
              <a:sym typeface="Roboto"/>
            </a:endParaRPr>
          </a:p>
        </p:txBody>
      </p:sp>
      <p:sp>
        <p:nvSpPr>
          <p:cNvPr id="243" name="Google Shape;243;p28"/>
          <p:cNvSpPr txBox="1"/>
          <p:nvPr/>
        </p:nvSpPr>
        <p:spPr>
          <a:xfrm>
            <a:off x="51450" y="2744671"/>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56%</a:t>
            </a:r>
            <a:endParaRPr sz="1000">
              <a:solidFill>
                <a:srgbClr val="701C7F"/>
              </a:solidFill>
              <a:latin typeface="Roboto"/>
              <a:ea typeface="Roboto"/>
              <a:cs typeface="Roboto"/>
              <a:sym typeface="Roboto"/>
            </a:endParaRPr>
          </a:p>
        </p:txBody>
      </p:sp>
      <p:sp>
        <p:nvSpPr>
          <p:cNvPr id="241" name="Google Shape;241;p28"/>
          <p:cNvSpPr txBox="1"/>
          <p:nvPr/>
        </p:nvSpPr>
        <p:spPr>
          <a:xfrm>
            <a:off x="3077120" y="2744671"/>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0.03%</a:t>
            </a:r>
            <a:endParaRPr sz="1000">
              <a:solidFill>
                <a:srgbClr val="701C7F"/>
              </a:solidFill>
              <a:latin typeface="Roboto"/>
              <a:ea typeface="Roboto"/>
              <a:cs typeface="Roboto"/>
              <a:sym typeface="Roboto"/>
            </a:endParaRPr>
          </a:p>
        </p:txBody>
      </p:sp>
      <p:cxnSp>
        <p:nvCxnSpPr>
          <p:cNvPr id="244" name="Google Shape;244;p28"/>
          <p:cNvCxnSpPr>
            <a:stCxn id="245" idx="2"/>
            <a:endCxn id="246" idx="0"/>
          </p:cNvCxnSpPr>
          <p:nvPr/>
        </p:nvCxnSpPr>
        <p:spPr>
          <a:xfrm flipH="1" rot="-5400000">
            <a:off x="7144324" y="1690999"/>
            <a:ext cx="574500" cy="1512900"/>
          </a:xfrm>
          <a:prstGeom prst="bentConnector3">
            <a:avLst>
              <a:gd fmla="val 49995" name="adj1"/>
            </a:avLst>
          </a:prstGeom>
          <a:noFill/>
          <a:ln cap="flat" cmpd="sng" w="9525">
            <a:solidFill>
              <a:srgbClr val="551561"/>
            </a:solidFill>
            <a:prstDash val="solid"/>
            <a:round/>
            <a:headEnd len="med" w="med" type="diamond"/>
            <a:tailEnd len="med" w="med" type="diamond"/>
          </a:ln>
        </p:spPr>
      </p:cxnSp>
      <p:cxnSp>
        <p:nvCxnSpPr>
          <p:cNvPr id="247" name="Google Shape;247;p28"/>
          <p:cNvCxnSpPr>
            <a:stCxn id="248" idx="0"/>
            <a:endCxn id="245" idx="2"/>
          </p:cNvCxnSpPr>
          <p:nvPr/>
        </p:nvCxnSpPr>
        <p:spPr>
          <a:xfrm rot="-5400000">
            <a:off x="5631489" y="1690944"/>
            <a:ext cx="574500" cy="1512900"/>
          </a:xfrm>
          <a:prstGeom prst="bentConnector3">
            <a:avLst>
              <a:gd fmla="val 49995" name="adj1"/>
            </a:avLst>
          </a:prstGeom>
          <a:noFill/>
          <a:ln cap="flat" cmpd="sng" w="9525">
            <a:solidFill>
              <a:srgbClr val="551561"/>
            </a:solidFill>
            <a:prstDash val="solid"/>
            <a:round/>
            <a:headEnd len="med" w="med" type="diamond"/>
            <a:tailEnd len="med" w="med" type="diamond"/>
          </a:ln>
        </p:spPr>
      </p:cxnSp>
      <p:sp>
        <p:nvSpPr>
          <p:cNvPr id="245" name="Google Shape;245;p28"/>
          <p:cNvSpPr txBox="1"/>
          <p:nvPr/>
        </p:nvSpPr>
        <p:spPr>
          <a:xfrm>
            <a:off x="6017974" y="1575799"/>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Conversion Rate</a:t>
            </a:r>
            <a:endParaRPr sz="1000">
              <a:solidFill>
                <a:srgbClr val="701C7F"/>
              </a:solidFill>
              <a:latin typeface="Roboto"/>
              <a:ea typeface="Roboto"/>
              <a:cs typeface="Roboto"/>
              <a:sym typeface="Roboto"/>
            </a:endParaRPr>
          </a:p>
          <a:p>
            <a:pPr indent="0" lvl="0" marL="0" rtl="0" algn="ctr">
              <a:spcBef>
                <a:spcPts val="0"/>
              </a:spcBef>
              <a:spcAft>
                <a:spcPts val="0"/>
              </a:spcAft>
              <a:buNone/>
            </a:pPr>
            <a:r>
              <a:t/>
            </a:r>
            <a:endParaRPr sz="1000">
              <a:solidFill>
                <a:srgbClr val="701C7F"/>
              </a:solidFill>
              <a:latin typeface="Roboto"/>
              <a:ea typeface="Roboto"/>
              <a:cs typeface="Roboto"/>
              <a:sym typeface="Roboto"/>
            </a:endParaRPr>
          </a:p>
        </p:txBody>
      </p:sp>
      <p:sp>
        <p:nvSpPr>
          <p:cNvPr id="248" name="Google Shape;248;p28"/>
          <p:cNvSpPr txBox="1"/>
          <p:nvPr/>
        </p:nvSpPr>
        <p:spPr>
          <a:xfrm>
            <a:off x="4505139" y="2734644"/>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20</a:t>
            </a:r>
            <a:r>
              <a:rPr lang="en-GB" sz="1000">
                <a:solidFill>
                  <a:srgbClr val="701C7F"/>
                </a:solidFill>
                <a:latin typeface="Roboto"/>
                <a:ea typeface="Roboto"/>
                <a:cs typeface="Roboto"/>
                <a:sym typeface="Roboto"/>
              </a:rPr>
              <a:t>%</a:t>
            </a:r>
            <a:endParaRPr sz="1000">
              <a:solidFill>
                <a:srgbClr val="701C7F"/>
              </a:solidFill>
              <a:latin typeface="Roboto"/>
              <a:ea typeface="Roboto"/>
              <a:cs typeface="Roboto"/>
              <a:sym typeface="Roboto"/>
            </a:endParaRPr>
          </a:p>
        </p:txBody>
      </p:sp>
      <p:sp>
        <p:nvSpPr>
          <p:cNvPr id="246" name="Google Shape;246;p28"/>
          <p:cNvSpPr txBox="1"/>
          <p:nvPr/>
        </p:nvSpPr>
        <p:spPr>
          <a:xfrm>
            <a:off x="7530809" y="2734644"/>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10</a:t>
            </a:r>
            <a:r>
              <a:rPr lang="en-GB" sz="1000">
                <a:solidFill>
                  <a:srgbClr val="701C7F"/>
                </a:solidFill>
                <a:latin typeface="Roboto"/>
                <a:ea typeface="Roboto"/>
                <a:cs typeface="Roboto"/>
                <a:sym typeface="Roboto"/>
              </a:rPr>
              <a:t>%</a:t>
            </a:r>
            <a:endParaRPr sz="1000">
              <a:solidFill>
                <a:srgbClr val="701C7F"/>
              </a:solidFill>
              <a:latin typeface="Roboto"/>
              <a:ea typeface="Roboto"/>
              <a:cs typeface="Roboto"/>
              <a:sym typeface="Roboto"/>
            </a:endParaRPr>
          </a:p>
        </p:txBody>
      </p:sp>
      <p:sp>
        <p:nvSpPr>
          <p:cNvPr id="249" name="Google Shape;249;p28"/>
          <p:cNvSpPr txBox="1"/>
          <p:nvPr/>
        </p:nvSpPr>
        <p:spPr>
          <a:xfrm>
            <a:off x="708600" y="1964621"/>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Positive Page Value</a:t>
            </a:r>
            <a:endParaRPr sz="1000">
              <a:solidFill>
                <a:srgbClr val="701C7F"/>
              </a:solidFill>
              <a:latin typeface="Roboto"/>
              <a:ea typeface="Roboto"/>
              <a:cs typeface="Roboto"/>
              <a:sym typeface="Roboto"/>
            </a:endParaRPr>
          </a:p>
        </p:txBody>
      </p:sp>
      <p:sp>
        <p:nvSpPr>
          <p:cNvPr id="250" name="Google Shape;250;p28"/>
          <p:cNvSpPr txBox="1"/>
          <p:nvPr/>
        </p:nvSpPr>
        <p:spPr>
          <a:xfrm>
            <a:off x="2420020" y="1964621"/>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Zero Page Value</a:t>
            </a:r>
            <a:endParaRPr sz="1000">
              <a:solidFill>
                <a:srgbClr val="701C7F"/>
              </a:solidFill>
              <a:latin typeface="Roboto"/>
              <a:ea typeface="Roboto"/>
              <a:cs typeface="Roboto"/>
              <a:sym typeface="Roboto"/>
            </a:endParaRPr>
          </a:p>
        </p:txBody>
      </p:sp>
      <p:sp>
        <p:nvSpPr>
          <p:cNvPr id="251" name="Google Shape;251;p28"/>
          <p:cNvSpPr txBox="1"/>
          <p:nvPr/>
        </p:nvSpPr>
        <p:spPr>
          <a:xfrm>
            <a:off x="6873720" y="1964621"/>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Bounce Rate &gt; 0.5%</a:t>
            </a:r>
            <a:endParaRPr sz="1000">
              <a:solidFill>
                <a:srgbClr val="701C7F"/>
              </a:solidFill>
              <a:latin typeface="Roboto"/>
              <a:ea typeface="Roboto"/>
              <a:cs typeface="Roboto"/>
              <a:sym typeface="Roboto"/>
            </a:endParaRPr>
          </a:p>
        </p:txBody>
      </p:sp>
      <p:sp>
        <p:nvSpPr>
          <p:cNvPr id="252" name="Google Shape;252;p28"/>
          <p:cNvSpPr txBox="1"/>
          <p:nvPr/>
        </p:nvSpPr>
        <p:spPr>
          <a:xfrm>
            <a:off x="5162295" y="1964621"/>
            <a:ext cx="1314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Bounce Rate &lt; 0.5%</a:t>
            </a:r>
            <a:endParaRPr sz="1000">
              <a:solidFill>
                <a:srgbClr val="701C7F"/>
              </a:solidFill>
              <a:latin typeface="Roboto"/>
              <a:ea typeface="Roboto"/>
              <a:cs typeface="Roboto"/>
              <a:sym typeface="Roboto"/>
            </a:endParaRPr>
          </a:p>
        </p:txBody>
      </p:sp>
      <p:sp>
        <p:nvSpPr>
          <p:cNvPr id="253" name="Google Shape;253;p28"/>
          <p:cNvSpPr txBox="1"/>
          <p:nvPr/>
        </p:nvSpPr>
        <p:spPr>
          <a:xfrm>
            <a:off x="1874900" y="1042725"/>
            <a:ext cx="5343900" cy="3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Conversion Rates - by Page Value and Bounce Rates</a:t>
            </a:r>
            <a:endParaRPr>
              <a:latin typeface="Lato"/>
              <a:ea typeface="Lato"/>
              <a:cs typeface="Lato"/>
              <a:sym typeface="Lato"/>
            </a:endParaRPr>
          </a:p>
        </p:txBody>
      </p:sp>
      <p:sp>
        <p:nvSpPr>
          <p:cNvPr id="254" name="Google Shape;254;p28"/>
          <p:cNvSpPr txBox="1"/>
          <p:nvPr/>
        </p:nvSpPr>
        <p:spPr>
          <a:xfrm>
            <a:off x="4895525" y="3330775"/>
            <a:ext cx="3559200" cy="1712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5555 visitors had a bounce rate of over 0.5%, with the average conversion rate for this group only 10%.</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Bounce rates can be lowered by showing </a:t>
            </a:r>
            <a:r>
              <a:rPr i="1" lang="en-GB">
                <a:latin typeface="Lato"/>
                <a:ea typeface="Lato"/>
                <a:cs typeface="Lato"/>
                <a:sym typeface="Lato"/>
              </a:rPr>
              <a:t>relevant </a:t>
            </a:r>
            <a:r>
              <a:rPr lang="en-GB">
                <a:latin typeface="Lato"/>
                <a:ea typeface="Lato"/>
                <a:cs typeface="Lato"/>
                <a:sym typeface="Lato"/>
              </a:rPr>
              <a:t>recommended products on product pages. </a:t>
            </a:r>
            <a:endParaRPr>
              <a:latin typeface="Lato"/>
              <a:ea typeface="Lato"/>
              <a:cs typeface="Lato"/>
              <a:sym typeface="Lato"/>
            </a:endParaRPr>
          </a:p>
        </p:txBody>
      </p:sp>
      <p:sp>
        <p:nvSpPr>
          <p:cNvPr id="255" name="Google Shape;255;p28"/>
          <p:cNvSpPr txBox="1"/>
          <p:nvPr/>
        </p:nvSpPr>
        <p:spPr>
          <a:xfrm>
            <a:off x="441825" y="3330775"/>
            <a:ext cx="3949500" cy="1812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There were 9600 sessions when the user did not visit any page with a positive page value.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Only 2730 sessions visited pages with a positive page value.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Streamlining the website and removing </a:t>
            </a:r>
            <a:r>
              <a:rPr lang="en-GB">
                <a:latin typeface="Lato"/>
                <a:ea typeface="Lato"/>
                <a:cs typeface="Lato"/>
                <a:sym typeface="Lato"/>
              </a:rPr>
              <a:t>redundant</a:t>
            </a:r>
            <a:r>
              <a:rPr lang="en-GB">
                <a:latin typeface="Lato"/>
                <a:ea typeface="Lato"/>
                <a:cs typeface="Lato"/>
                <a:sym typeface="Lato"/>
              </a:rPr>
              <a:t> pages can improve the average page value and hence conversions.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59" name="Shape 259"/>
        <p:cNvGrpSpPr/>
        <p:nvPr/>
      </p:nvGrpSpPr>
      <p:grpSpPr>
        <a:xfrm>
          <a:off x="0" y="0"/>
          <a:ext cx="0" cy="0"/>
          <a:chOff x="0" y="0"/>
          <a:chExt cx="0" cy="0"/>
        </a:xfrm>
      </p:grpSpPr>
      <p:sp>
        <p:nvSpPr>
          <p:cNvPr id="260" name="Google Shape;260;p29"/>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Proposed solution</a:t>
            </a:r>
            <a:endParaRPr sz="1200"/>
          </a:p>
        </p:txBody>
      </p:sp>
      <p:sp>
        <p:nvSpPr>
          <p:cNvPr id="261" name="Google Shape;261;p29"/>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Using Machine Learning to Predict Shopper’s Intention to Purchase</a:t>
            </a:r>
            <a:endParaRPr sz="3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cxnSp>
        <p:nvCxnSpPr>
          <p:cNvPr id="266" name="Google Shape;266;p30"/>
          <p:cNvCxnSpPr>
            <a:stCxn id="267" idx="2"/>
            <a:endCxn id="268" idx="0"/>
          </p:cNvCxnSpPr>
          <p:nvPr/>
        </p:nvCxnSpPr>
        <p:spPr>
          <a:xfrm flipH="1" rot="-5400000">
            <a:off x="5169900" y="810325"/>
            <a:ext cx="574500" cy="1770300"/>
          </a:xfrm>
          <a:prstGeom prst="bentConnector3">
            <a:avLst>
              <a:gd fmla="val 49995" name="adj1"/>
            </a:avLst>
          </a:prstGeom>
          <a:noFill/>
          <a:ln cap="flat" cmpd="sng" w="9525">
            <a:solidFill>
              <a:srgbClr val="551561"/>
            </a:solidFill>
            <a:prstDash val="solid"/>
            <a:round/>
            <a:headEnd len="med" w="med" type="diamond"/>
            <a:tailEnd len="med" w="med" type="diamond"/>
          </a:ln>
        </p:spPr>
      </p:cxnSp>
      <p:cxnSp>
        <p:nvCxnSpPr>
          <p:cNvPr id="269" name="Google Shape;269;p30"/>
          <p:cNvCxnSpPr>
            <a:stCxn id="270" idx="2"/>
            <a:endCxn id="271" idx="0"/>
          </p:cNvCxnSpPr>
          <p:nvPr/>
        </p:nvCxnSpPr>
        <p:spPr>
          <a:xfrm flipH="1" rot="-5400000">
            <a:off x="2868900" y="2499863"/>
            <a:ext cx="711000" cy="845400"/>
          </a:xfrm>
          <a:prstGeom prst="bentConnector3">
            <a:avLst>
              <a:gd fmla="val 50000" name="adj1"/>
            </a:avLst>
          </a:prstGeom>
          <a:noFill/>
          <a:ln cap="flat" cmpd="sng" w="9525">
            <a:solidFill>
              <a:srgbClr val="701C7F"/>
            </a:solidFill>
            <a:prstDash val="solid"/>
            <a:round/>
            <a:headEnd len="med" w="med" type="diamond"/>
            <a:tailEnd len="med" w="med" type="diamond"/>
          </a:ln>
        </p:spPr>
      </p:cxnSp>
      <p:cxnSp>
        <p:nvCxnSpPr>
          <p:cNvPr id="272" name="Google Shape;272;p30"/>
          <p:cNvCxnSpPr>
            <a:stCxn id="273" idx="0"/>
            <a:endCxn id="270" idx="2"/>
          </p:cNvCxnSpPr>
          <p:nvPr/>
        </p:nvCxnSpPr>
        <p:spPr>
          <a:xfrm rot="-5400000">
            <a:off x="2023650" y="2499863"/>
            <a:ext cx="711000" cy="845400"/>
          </a:xfrm>
          <a:prstGeom prst="bentConnector3">
            <a:avLst>
              <a:gd fmla="val 50000" name="adj1"/>
            </a:avLst>
          </a:prstGeom>
          <a:noFill/>
          <a:ln cap="flat" cmpd="sng" w="9525">
            <a:solidFill>
              <a:srgbClr val="701C7F"/>
            </a:solidFill>
            <a:prstDash val="solid"/>
            <a:round/>
            <a:headEnd len="med" w="med" type="diamond"/>
            <a:tailEnd len="med" w="med" type="diamond"/>
          </a:ln>
        </p:spPr>
      </p:cxnSp>
      <p:cxnSp>
        <p:nvCxnSpPr>
          <p:cNvPr id="274" name="Google Shape;274;p30"/>
          <p:cNvCxnSpPr>
            <a:stCxn id="270" idx="0"/>
            <a:endCxn id="267" idx="2"/>
          </p:cNvCxnSpPr>
          <p:nvPr/>
        </p:nvCxnSpPr>
        <p:spPr>
          <a:xfrm rot="-5400000">
            <a:off x="3399600" y="810263"/>
            <a:ext cx="574500" cy="1770300"/>
          </a:xfrm>
          <a:prstGeom prst="bentConnector3">
            <a:avLst>
              <a:gd fmla="val 49995" name="adj1"/>
            </a:avLst>
          </a:prstGeom>
          <a:noFill/>
          <a:ln cap="flat" cmpd="sng" w="9525">
            <a:solidFill>
              <a:srgbClr val="551561"/>
            </a:solidFill>
            <a:prstDash val="solid"/>
            <a:round/>
            <a:headEnd len="med" w="med" type="diamond"/>
            <a:tailEnd len="med" w="med" type="diamond"/>
          </a:ln>
        </p:spPr>
      </p:cxnSp>
      <p:sp>
        <p:nvSpPr>
          <p:cNvPr id="267" name="Google Shape;267;p30"/>
          <p:cNvSpPr txBox="1"/>
          <p:nvPr/>
        </p:nvSpPr>
        <p:spPr>
          <a:xfrm>
            <a:off x="3802950" y="823825"/>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Page Value</a:t>
            </a:r>
            <a:endParaRPr sz="1000">
              <a:solidFill>
                <a:srgbClr val="701C7F"/>
              </a:solidFill>
              <a:latin typeface="Roboto"/>
              <a:ea typeface="Roboto"/>
              <a:cs typeface="Roboto"/>
              <a:sym typeface="Roboto"/>
            </a:endParaRPr>
          </a:p>
        </p:txBody>
      </p:sp>
      <p:sp>
        <p:nvSpPr>
          <p:cNvPr id="270" name="Google Shape;270;p30"/>
          <p:cNvSpPr txBox="1"/>
          <p:nvPr/>
        </p:nvSpPr>
        <p:spPr>
          <a:xfrm>
            <a:off x="2032650" y="19826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Bounce Rate</a:t>
            </a:r>
            <a:endParaRPr sz="1000">
              <a:solidFill>
                <a:srgbClr val="701C7F"/>
              </a:solidFill>
              <a:latin typeface="Roboto"/>
              <a:ea typeface="Roboto"/>
              <a:cs typeface="Roboto"/>
              <a:sym typeface="Roboto"/>
            </a:endParaRPr>
          </a:p>
        </p:txBody>
      </p:sp>
      <p:sp>
        <p:nvSpPr>
          <p:cNvPr id="268" name="Google Shape;268;p30"/>
          <p:cNvSpPr txBox="1"/>
          <p:nvPr/>
        </p:nvSpPr>
        <p:spPr>
          <a:xfrm>
            <a:off x="5573250" y="19826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Did Not Generate Revenue</a:t>
            </a:r>
            <a:endParaRPr sz="1000">
              <a:solidFill>
                <a:srgbClr val="701C7F"/>
              </a:solidFill>
              <a:latin typeface="Roboto"/>
              <a:ea typeface="Roboto"/>
              <a:cs typeface="Roboto"/>
              <a:sym typeface="Roboto"/>
            </a:endParaRPr>
          </a:p>
        </p:txBody>
      </p:sp>
      <p:sp>
        <p:nvSpPr>
          <p:cNvPr id="271" name="Google Shape;271;p30"/>
          <p:cNvSpPr txBox="1"/>
          <p:nvPr/>
        </p:nvSpPr>
        <p:spPr>
          <a:xfrm>
            <a:off x="2877900" y="32780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Month</a:t>
            </a:r>
            <a:endParaRPr sz="1000">
              <a:solidFill>
                <a:srgbClr val="701C7F"/>
              </a:solidFill>
              <a:latin typeface="Roboto"/>
              <a:ea typeface="Roboto"/>
              <a:cs typeface="Roboto"/>
              <a:sym typeface="Roboto"/>
            </a:endParaRPr>
          </a:p>
        </p:txBody>
      </p:sp>
      <p:sp>
        <p:nvSpPr>
          <p:cNvPr id="273" name="Google Shape;273;p30"/>
          <p:cNvSpPr txBox="1"/>
          <p:nvPr/>
        </p:nvSpPr>
        <p:spPr>
          <a:xfrm>
            <a:off x="1187400" y="32780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Generated Revenue</a:t>
            </a:r>
            <a:endParaRPr sz="1000">
              <a:solidFill>
                <a:srgbClr val="701C7F"/>
              </a:solidFill>
              <a:latin typeface="Roboto"/>
              <a:ea typeface="Roboto"/>
              <a:cs typeface="Roboto"/>
              <a:sym typeface="Roboto"/>
            </a:endParaRPr>
          </a:p>
        </p:txBody>
      </p:sp>
      <p:sp>
        <p:nvSpPr>
          <p:cNvPr id="275" name="Google Shape;275;p30"/>
          <p:cNvSpPr txBox="1"/>
          <p:nvPr/>
        </p:nvSpPr>
        <p:spPr>
          <a:xfrm>
            <a:off x="2801700" y="123471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Over $0.03</a:t>
            </a:r>
            <a:endParaRPr sz="1000">
              <a:solidFill>
                <a:srgbClr val="701C7F"/>
              </a:solidFill>
              <a:latin typeface="Roboto"/>
              <a:ea typeface="Roboto"/>
              <a:cs typeface="Roboto"/>
              <a:sym typeface="Roboto"/>
            </a:endParaRPr>
          </a:p>
        </p:txBody>
      </p:sp>
      <p:sp>
        <p:nvSpPr>
          <p:cNvPr id="276" name="Google Shape;276;p30"/>
          <p:cNvSpPr txBox="1"/>
          <p:nvPr/>
        </p:nvSpPr>
        <p:spPr>
          <a:xfrm>
            <a:off x="4804200" y="123471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Under $0.03</a:t>
            </a:r>
            <a:endParaRPr sz="1000">
              <a:solidFill>
                <a:srgbClr val="701C7F"/>
              </a:solidFill>
              <a:latin typeface="Roboto"/>
              <a:ea typeface="Roboto"/>
              <a:cs typeface="Roboto"/>
              <a:sym typeface="Roboto"/>
            </a:endParaRPr>
          </a:p>
        </p:txBody>
      </p:sp>
      <p:sp>
        <p:nvSpPr>
          <p:cNvPr id="277" name="Google Shape;277;p30"/>
          <p:cNvSpPr txBox="1"/>
          <p:nvPr/>
        </p:nvSpPr>
        <p:spPr>
          <a:xfrm>
            <a:off x="1752219" y="2494030"/>
            <a:ext cx="897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Over 0.008%</a:t>
            </a:r>
            <a:endParaRPr sz="1000">
              <a:solidFill>
                <a:srgbClr val="701C7F"/>
              </a:solidFill>
              <a:latin typeface="Roboto"/>
              <a:ea typeface="Roboto"/>
              <a:cs typeface="Roboto"/>
              <a:sym typeface="Roboto"/>
            </a:endParaRPr>
          </a:p>
        </p:txBody>
      </p:sp>
      <p:sp>
        <p:nvSpPr>
          <p:cNvPr id="278" name="Google Shape;278;p30"/>
          <p:cNvSpPr txBox="1"/>
          <p:nvPr/>
        </p:nvSpPr>
        <p:spPr>
          <a:xfrm>
            <a:off x="2920575" y="2494025"/>
            <a:ext cx="10698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Under 0.008%</a:t>
            </a:r>
            <a:endParaRPr sz="1000">
              <a:solidFill>
                <a:srgbClr val="701C7F"/>
              </a:solidFill>
              <a:latin typeface="Roboto"/>
              <a:ea typeface="Roboto"/>
              <a:cs typeface="Roboto"/>
              <a:sym typeface="Roboto"/>
            </a:endParaRPr>
          </a:p>
        </p:txBody>
      </p:sp>
      <p:cxnSp>
        <p:nvCxnSpPr>
          <p:cNvPr id="279" name="Google Shape;279;p30"/>
          <p:cNvCxnSpPr/>
          <p:nvPr/>
        </p:nvCxnSpPr>
        <p:spPr>
          <a:xfrm flipH="1" rot="-5400000">
            <a:off x="3697074" y="3785236"/>
            <a:ext cx="711000" cy="845400"/>
          </a:xfrm>
          <a:prstGeom prst="bentConnector3">
            <a:avLst>
              <a:gd fmla="val 50000" name="adj1"/>
            </a:avLst>
          </a:prstGeom>
          <a:noFill/>
          <a:ln cap="flat" cmpd="sng" w="9525">
            <a:solidFill>
              <a:srgbClr val="701C7F"/>
            </a:solidFill>
            <a:prstDash val="solid"/>
            <a:round/>
            <a:headEnd len="med" w="med" type="diamond"/>
            <a:tailEnd len="med" w="med" type="diamond"/>
          </a:ln>
        </p:spPr>
      </p:cxnSp>
      <p:cxnSp>
        <p:nvCxnSpPr>
          <p:cNvPr id="280" name="Google Shape;280;p30"/>
          <p:cNvCxnSpPr/>
          <p:nvPr/>
        </p:nvCxnSpPr>
        <p:spPr>
          <a:xfrm rot="-5400000">
            <a:off x="2851824" y="3785236"/>
            <a:ext cx="711000" cy="845400"/>
          </a:xfrm>
          <a:prstGeom prst="bentConnector3">
            <a:avLst>
              <a:gd fmla="val 50000" name="adj1"/>
            </a:avLst>
          </a:prstGeom>
          <a:noFill/>
          <a:ln cap="flat" cmpd="sng" w="9525">
            <a:solidFill>
              <a:srgbClr val="701C7F"/>
            </a:solidFill>
            <a:prstDash val="solid"/>
            <a:round/>
            <a:headEnd len="med" w="med" type="diamond"/>
            <a:tailEnd len="med" w="med" type="diamond"/>
          </a:ln>
        </p:spPr>
      </p:cxnSp>
      <p:sp>
        <p:nvSpPr>
          <p:cNvPr id="281" name="Google Shape;281;p30"/>
          <p:cNvSpPr txBox="1"/>
          <p:nvPr/>
        </p:nvSpPr>
        <p:spPr>
          <a:xfrm>
            <a:off x="2580392" y="3779404"/>
            <a:ext cx="8973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Is November</a:t>
            </a:r>
            <a:endParaRPr sz="1000">
              <a:solidFill>
                <a:srgbClr val="701C7F"/>
              </a:solidFill>
              <a:latin typeface="Roboto"/>
              <a:ea typeface="Roboto"/>
              <a:cs typeface="Roboto"/>
              <a:sym typeface="Roboto"/>
            </a:endParaRPr>
          </a:p>
        </p:txBody>
      </p:sp>
      <p:sp>
        <p:nvSpPr>
          <p:cNvPr id="282" name="Google Shape;282;p30"/>
          <p:cNvSpPr txBox="1"/>
          <p:nvPr/>
        </p:nvSpPr>
        <p:spPr>
          <a:xfrm>
            <a:off x="3748750" y="3779400"/>
            <a:ext cx="12342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Is Not November</a:t>
            </a:r>
            <a:endParaRPr sz="1000">
              <a:solidFill>
                <a:srgbClr val="701C7F"/>
              </a:solidFill>
              <a:latin typeface="Roboto"/>
              <a:ea typeface="Roboto"/>
              <a:cs typeface="Roboto"/>
              <a:sym typeface="Roboto"/>
            </a:endParaRPr>
          </a:p>
        </p:txBody>
      </p:sp>
      <p:sp>
        <p:nvSpPr>
          <p:cNvPr id="283" name="Google Shape;283;p30"/>
          <p:cNvSpPr txBox="1"/>
          <p:nvPr/>
        </p:nvSpPr>
        <p:spPr>
          <a:xfrm>
            <a:off x="2025600" y="442106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Generated Revenue</a:t>
            </a:r>
            <a:endParaRPr sz="1000">
              <a:solidFill>
                <a:srgbClr val="701C7F"/>
              </a:solidFill>
              <a:latin typeface="Roboto"/>
              <a:ea typeface="Roboto"/>
              <a:cs typeface="Roboto"/>
              <a:sym typeface="Roboto"/>
            </a:endParaRPr>
          </a:p>
        </p:txBody>
      </p:sp>
      <p:sp>
        <p:nvSpPr>
          <p:cNvPr id="284" name="Google Shape;284;p30"/>
          <p:cNvSpPr txBox="1"/>
          <p:nvPr/>
        </p:nvSpPr>
        <p:spPr>
          <a:xfrm>
            <a:off x="3718671" y="4563413"/>
            <a:ext cx="1538100" cy="58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701C7F"/>
                </a:solidFill>
                <a:latin typeface="Roboto"/>
                <a:ea typeface="Roboto"/>
                <a:cs typeface="Roboto"/>
                <a:sym typeface="Roboto"/>
              </a:rPr>
              <a:t>Did Not Generate Revenue</a:t>
            </a:r>
            <a:endParaRPr sz="1000">
              <a:solidFill>
                <a:srgbClr val="701C7F"/>
              </a:solidFill>
              <a:latin typeface="Roboto"/>
              <a:ea typeface="Roboto"/>
              <a:cs typeface="Roboto"/>
              <a:sym typeface="Roboto"/>
            </a:endParaRPr>
          </a:p>
        </p:txBody>
      </p:sp>
      <p:sp>
        <p:nvSpPr>
          <p:cNvPr id="285" name="Google Shape;285;p30"/>
          <p:cNvSpPr txBox="1"/>
          <p:nvPr/>
        </p:nvSpPr>
        <p:spPr>
          <a:xfrm>
            <a:off x="651700" y="631650"/>
            <a:ext cx="2912100" cy="3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Decision Tree Model</a:t>
            </a:r>
            <a:endParaRPr>
              <a:latin typeface="Lato"/>
              <a:ea typeface="Lato"/>
              <a:cs typeface="Lato"/>
              <a:sym typeface="Lato"/>
            </a:endParaRPr>
          </a:p>
        </p:txBody>
      </p:sp>
      <p:sp>
        <p:nvSpPr>
          <p:cNvPr id="286" name="Google Shape;286;p30"/>
          <p:cNvSpPr/>
          <p:nvPr/>
        </p:nvSpPr>
        <p:spPr>
          <a:xfrm>
            <a:off x="5475616" y="3195849"/>
            <a:ext cx="3688500" cy="1947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0"/>
          <p:cNvSpPr txBox="1"/>
          <p:nvPr/>
        </p:nvSpPr>
        <p:spPr>
          <a:xfrm>
            <a:off x="5475616" y="3195849"/>
            <a:ext cx="3755100" cy="194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chemeClr val="accent1"/>
                </a:solidFill>
                <a:latin typeface="Lato"/>
                <a:ea typeface="Lato"/>
                <a:cs typeface="Lato"/>
                <a:sym typeface="Lato"/>
              </a:rPr>
              <a:t>Based on only 3 factors. Simple and easy to understand</a:t>
            </a:r>
            <a:endParaRPr b="1" sz="1100">
              <a:solidFill>
                <a:schemeClr val="accent1"/>
              </a:solidFill>
              <a:latin typeface="Lato"/>
              <a:ea typeface="Lato"/>
              <a:cs typeface="Lato"/>
              <a:sym typeface="Lato"/>
            </a:endParaRPr>
          </a:p>
          <a:p>
            <a:pPr indent="-298450" lvl="0" marL="457200" rtl="0" algn="l">
              <a:lnSpc>
                <a:spcPct val="200000"/>
              </a:lnSpc>
              <a:spcBef>
                <a:spcPts val="1600"/>
              </a:spcBef>
              <a:spcAft>
                <a:spcPts val="0"/>
              </a:spcAft>
              <a:buClr>
                <a:schemeClr val="accent1"/>
              </a:buClr>
              <a:buSzPts val="1100"/>
              <a:buFont typeface="Lato"/>
              <a:buChar char="●"/>
            </a:pPr>
            <a:r>
              <a:rPr b="1" lang="en-GB" sz="1100">
                <a:solidFill>
                  <a:schemeClr val="accent1"/>
                </a:solidFill>
                <a:latin typeface="Lato"/>
                <a:ea typeface="Lato"/>
                <a:cs typeface="Lato"/>
                <a:sym typeface="Lato"/>
              </a:rPr>
              <a:t>Mean Accuracy - 90.1%</a:t>
            </a:r>
            <a:endParaRPr b="1" sz="1100">
              <a:solidFill>
                <a:schemeClr val="accent1"/>
              </a:solidFill>
              <a:latin typeface="Lato"/>
              <a:ea typeface="Lato"/>
              <a:cs typeface="Lato"/>
              <a:sym typeface="Lato"/>
            </a:endParaRPr>
          </a:p>
          <a:p>
            <a:pPr indent="-298450" lvl="0" marL="457200" rtl="0" algn="l">
              <a:lnSpc>
                <a:spcPct val="200000"/>
              </a:lnSpc>
              <a:spcBef>
                <a:spcPts val="0"/>
              </a:spcBef>
              <a:spcAft>
                <a:spcPts val="0"/>
              </a:spcAft>
              <a:buClr>
                <a:schemeClr val="accent1"/>
              </a:buClr>
              <a:buSzPts val="1100"/>
              <a:buFont typeface="Lato"/>
              <a:buChar char="●"/>
            </a:pPr>
            <a:r>
              <a:rPr b="1" lang="en-GB" sz="1100">
                <a:solidFill>
                  <a:schemeClr val="accent1"/>
                </a:solidFill>
                <a:latin typeface="Lato"/>
                <a:ea typeface="Lato"/>
                <a:cs typeface="Lato"/>
                <a:sym typeface="Lato"/>
              </a:rPr>
              <a:t>Recall - 95.0%</a:t>
            </a:r>
            <a:endParaRPr b="1" sz="1100">
              <a:solidFill>
                <a:schemeClr val="accent1"/>
              </a:solidFill>
              <a:latin typeface="Lato"/>
              <a:ea typeface="Lato"/>
              <a:cs typeface="Lato"/>
              <a:sym typeface="Lato"/>
            </a:endParaRPr>
          </a:p>
          <a:p>
            <a:pPr indent="-298450" lvl="0" marL="457200" rtl="0" algn="l">
              <a:lnSpc>
                <a:spcPct val="200000"/>
              </a:lnSpc>
              <a:spcBef>
                <a:spcPts val="0"/>
              </a:spcBef>
              <a:spcAft>
                <a:spcPts val="0"/>
              </a:spcAft>
              <a:buClr>
                <a:schemeClr val="accent1"/>
              </a:buClr>
              <a:buSzPts val="1100"/>
              <a:buFont typeface="Lato"/>
              <a:buChar char="●"/>
            </a:pPr>
            <a:r>
              <a:rPr b="1" lang="en-GB" sz="1100">
                <a:solidFill>
                  <a:schemeClr val="accent1"/>
                </a:solidFill>
                <a:latin typeface="Lato"/>
                <a:ea typeface="Lato"/>
                <a:cs typeface="Lato"/>
                <a:sym typeface="Lato"/>
              </a:rPr>
              <a:t>Precision - 93.4%</a:t>
            </a:r>
            <a:endParaRPr b="1" sz="1100">
              <a:solidFill>
                <a:schemeClr val="accent1"/>
              </a:solidFill>
              <a:latin typeface="Lato"/>
              <a:ea typeface="Lato"/>
              <a:cs typeface="Lato"/>
              <a:sym typeface="Lato"/>
            </a:endParaRPr>
          </a:p>
          <a:p>
            <a:pPr indent="-298450" lvl="0" marL="457200" rtl="0" algn="l">
              <a:lnSpc>
                <a:spcPct val="200000"/>
              </a:lnSpc>
              <a:spcBef>
                <a:spcPts val="0"/>
              </a:spcBef>
              <a:spcAft>
                <a:spcPts val="0"/>
              </a:spcAft>
              <a:buClr>
                <a:schemeClr val="accent1"/>
              </a:buClr>
              <a:buSzPts val="1100"/>
              <a:buFont typeface="Lato"/>
              <a:buChar char="●"/>
            </a:pPr>
            <a:r>
              <a:rPr b="1" lang="en-GB" sz="1100">
                <a:solidFill>
                  <a:schemeClr val="accent1"/>
                </a:solidFill>
                <a:latin typeface="Lato"/>
                <a:ea typeface="Lato"/>
                <a:cs typeface="Lato"/>
                <a:sym typeface="Lato"/>
              </a:rPr>
              <a:t>Time Taken - 1.72 seconds</a:t>
            </a:r>
            <a:endParaRPr b="1" sz="1100">
              <a:solidFill>
                <a:schemeClr val="accen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1"/>
          <p:cNvSpPr txBox="1"/>
          <p:nvPr>
            <p:ph idx="1" type="body"/>
          </p:nvPr>
        </p:nvSpPr>
        <p:spPr>
          <a:xfrm>
            <a:off x="721225" y="2085450"/>
            <a:ext cx="7255200" cy="29046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a:t>Model Parameters: </a:t>
            </a:r>
            <a:endParaRPr/>
          </a:p>
          <a:p>
            <a:pPr indent="-298450" lvl="1" marL="914400" rtl="0" algn="l">
              <a:spcBef>
                <a:spcPts val="0"/>
              </a:spcBef>
              <a:spcAft>
                <a:spcPts val="0"/>
              </a:spcAft>
              <a:buSzPts val="1100"/>
              <a:buChar char="○"/>
            </a:pPr>
            <a:r>
              <a:rPr lang="en-GB"/>
              <a:t>Weights - 1:1 </a:t>
            </a:r>
            <a:endParaRPr/>
          </a:p>
          <a:p>
            <a:pPr indent="-298450" lvl="1" marL="914400" rtl="0" algn="l">
              <a:spcBef>
                <a:spcPts val="0"/>
              </a:spcBef>
              <a:spcAft>
                <a:spcPts val="0"/>
              </a:spcAft>
              <a:buSzPts val="1100"/>
              <a:buChar char="○"/>
            </a:pPr>
            <a:r>
              <a:rPr lang="en-GB"/>
              <a:t>Threshold: 50%</a:t>
            </a:r>
            <a:endParaRPr/>
          </a:p>
          <a:p>
            <a:pPr indent="-298450" lvl="0" marL="457200" rtl="0" algn="l">
              <a:spcBef>
                <a:spcPts val="0"/>
              </a:spcBef>
              <a:spcAft>
                <a:spcPts val="0"/>
              </a:spcAft>
              <a:buSzPts val="1100"/>
              <a:buChar char="●"/>
            </a:pPr>
            <a:r>
              <a:rPr lang="en-GB"/>
              <a:t>Advantages:</a:t>
            </a:r>
            <a:endParaRPr/>
          </a:p>
          <a:p>
            <a:pPr indent="-298450" lvl="1" marL="914400" rtl="0" algn="l">
              <a:spcBef>
                <a:spcPts val="0"/>
              </a:spcBef>
              <a:spcAft>
                <a:spcPts val="0"/>
              </a:spcAft>
              <a:buSzPts val="1100"/>
              <a:buChar char="○"/>
            </a:pPr>
            <a:r>
              <a:rPr lang="en-GB"/>
              <a:t>Fast</a:t>
            </a:r>
            <a:endParaRPr/>
          </a:p>
          <a:p>
            <a:pPr indent="-298450" lvl="1" marL="914400" rtl="0" algn="l">
              <a:spcBef>
                <a:spcPts val="0"/>
              </a:spcBef>
              <a:spcAft>
                <a:spcPts val="0"/>
              </a:spcAft>
              <a:buSzPts val="1100"/>
              <a:buChar char="○"/>
            </a:pPr>
            <a:r>
              <a:rPr lang="en-GB"/>
              <a:t>Easy to Understand</a:t>
            </a:r>
            <a:endParaRPr/>
          </a:p>
          <a:p>
            <a:pPr indent="-298450" lvl="1" marL="914400" rtl="0" algn="l">
              <a:spcBef>
                <a:spcPts val="0"/>
              </a:spcBef>
              <a:spcAft>
                <a:spcPts val="0"/>
              </a:spcAft>
              <a:buSzPts val="1100"/>
              <a:buChar char="○"/>
            </a:pPr>
            <a:r>
              <a:rPr lang="en-GB"/>
              <a:t>Can be used factors analysis </a:t>
            </a:r>
            <a:endParaRPr/>
          </a:p>
          <a:p>
            <a:pPr indent="-311150" lvl="0" marL="457200" rtl="0" algn="l">
              <a:spcBef>
                <a:spcPts val="0"/>
              </a:spcBef>
              <a:spcAft>
                <a:spcPts val="0"/>
              </a:spcAft>
              <a:buSzPts val="1300"/>
              <a:buChar char="●"/>
            </a:pPr>
            <a:r>
              <a:rPr lang="en-GB"/>
              <a:t>Model Performance </a:t>
            </a:r>
            <a:endParaRPr/>
          </a:p>
          <a:p>
            <a:pPr indent="-298450" lvl="1" marL="914400" rtl="0" algn="l">
              <a:spcBef>
                <a:spcPts val="0"/>
              </a:spcBef>
              <a:spcAft>
                <a:spcPts val="0"/>
              </a:spcAft>
              <a:buSzPts val="1100"/>
              <a:buChar char="○"/>
            </a:pPr>
            <a:r>
              <a:rPr lang="en-GB" sz="1100"/>
              <a:t>Mean Accuracy - 88.25%</a:t>
            </a:r>
            <a:endParaRPr sz="1100"/>
          </a:p>
          <a:p>
            <a:pPr indent="-298450" lvl="1" marL="914400" rtl="0" algn="l">
              <a:spcBef>
                <a:spcPts val="0"/>
              </a:spcBef>
              <a:spcAft>
                <a:spcPts val="0"/>
              </a:spcAft>
              <a:buSzPts val="1100"/>
              <a:buChar char="○"/>
            </a:pPr>
            <a:r>
              <a:rPr lang="en-GB"/>
              <a:t>Recall - 97.25%</a:t>
            </a:r>
            <a:endParaRPr/>
          </a:p>
          <a:p>
            <a:pPr indent="-298450" lvl="1" marL="914400" rtl="0" algn="l">
              <a:spcBef>
                <a:spcPts val="0"/>
              </a:spcBef>
              <a:spcAft>
                <a:spcPts val="0"/>
              </a:spcAft>
              <a:buSzPts val="1100"/>
              <a:buChar char="○"/>
            </a:pPr>
            <a:r>
              <a:rPr lang="en-GB"/>
              <a:t>Precision - 89%</a:t>
            </a:r>
            <a:endParaRPr/>
          </a:p>
          <a:p>
            <a:pPr indent="-298450" lvl="1" marL="914400" rtl="0" algn="l">
              <a:spcBef>
                <a:spcPts val="0"/>
              </a:spcBef>
              <a:spcAft>
                <a:spcPts val="0"/>
              </a:spcAft>
              <a:buSzPts val="1100"/>
              <a:buChar char="○"/>
            </a:pPr>
            <a:r>
              <a:rPr lang="en-GB"/>
              <a:t>Time Taken - 5.4 seconds</a:t>
            </a:r>
            <a:endParaRPr/>
          </a:p>
          <a:p>
            <a:pPr indent="0" lvl="0" marL="457200" rtl="0" algn="l">
              <a:spcBef>
                <a:spcPts val="1600"/>
              </a:spcBef>
              <a:spcAft>
                <a:spcPts val="1600"/>
              </a:spcAft>
              <a:buNone/>
            </a:pPr>
            <a:r>
              <a:t/>
            </a:r>
            <a:endParaRPr/>
          </a:p>
        </p:txBody>
      </p:sp>
      <p:sp>
        <p:nvSpPr>
          <p:cNvPr id="293" name="Google Shape;293;p31"/>
          <p:cNvSpPr txBox="1"/>
          <p:nvPr>
            <p:ph type="title"/>
          </p:nvPr>
        </p:nvSpPr>
        <p:spPr>
          <a:xfrm>
            <a:off x="730725" y="1318650"/>
            <a:ext cx="6660900" cy="7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Other Models</a:t>
            </a:r>
            <a:r>
              <a:rPr lang="en-GB"/>
              <a:t> Used - </a:t>
            </a:r>
            <a:r>
              <a:rPr lang="en-GB"/>
              <a:t>Logistic Regression</a:t>
            </a:r>
            <a:endParaRPr sz="1100"/>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2"/>
          <p:cNvSpPr txBox="1"/>
          <p:nvPr>
            <p:ph type="title"/>
          </p:nvPr>
        </p:nvSpPr>
        <p:spPr>
          <a:xfrm>
            <a:off x="730725" y="1318650"/>
            <a:ext cx="7823400" cy="7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Other Models Used - </a:t>
            </a:r>
            <a:r>
              <a:rPr lang="en-GB"/>
              <a:t>Gradient Boosted Machines</a:t>
            </a:r>
            <a:endParaRPr b="0"/>
          </a:p>
        </p:txBody>
      </p:sp>
      <p:sp>
        <p:nvSpPr>
          <p:cNvPr id="299" name="Google Shape;299;p32"/>
          <p:cNvSpPr txBox="1"/>
          <p:nvPr>
            <p:ph idx="1" type="body"/>
          </p:nvPr>
        </p:nvSpPr>
        <p:spPr>
          <a:xfrm>
            <a:off x="721225" y="2423700"/>
            <a:ext cx="7255200" cy="25893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a:t>Model Parameters:</a:t>
            </a:r>
            <a:endParaRPr/>
          </a:p>
          <a:p>
            <a:pPr indent="-298450" lvl="1" marL="914400" rtl="0" algn="l">
              <a:spcBef>
                <a:spcPts val="0"/>
              </a:spcBef>
              <a:spcAft>
                <a:spcPts val="0"/>
              </a:spcAft>
              <a:buSzPts val="1100"/>
              <a:buChar char="○"/>
            </a:pPr>
            <a:r>
              <a:rPr lang="en-GB"/>
              <a:t>Learning Rate: 0.05</a:t>
            </a:r>
            <a:endParaRPr/>
          </a:p>
          <a:p>
            <a:pPr indent="-298450" lvl="1" marL="914400" rtl="0" algn="l">
              <a:spcBef>
                <a:spcPts val="0"/>
              </a:spcBef>
              <a:spcAft>
                <a:spcPts val="0"/>
              </a:spcAft>
              <a:buSzPts val="1100"/>
              <a:buChar char="○"/>
            </a:pPr>
            <a:r>
              <a:rPr lang="en-GB"/>
              <a:t>Number of Runs: 200</a:t>
            </a:r>
            <a:endParaRPr/>
          </a:p>
          <a:p>
            <a:pPr indent="-298450" lvl="1" marL="914400" rtl="0" algn="l">
              <a:spcBef>
                <a:spcPts val="0"/>
              </a:spcBef>
              <a:spcAft>
                <a:spcPts val="0"/>
              </a:spcAft>
              <a:buSzPts val="1100"/>
              <a:buChar char="○"/>
            </a:pPr>
            <a:r>
              <a:rPr lang="en-GB"/>
              <a:t>Max Depth of Individual Trees: 4</a:t>
            </a:r>
            <a:endParaRPr/>
          </a:p>
          <a:p>
            <a:pPr indent="-298450" lvl="0" marL="457200" rtl="0" algn="l">
              <a:spcBef>
                <a:spcPts val="0"/>
              </a:spcBef>
              <a:spcAft>
                <a:spcPts val="0"/>
              </a:spcAft>
              <a:buSzPts val="1100"/>
              <a:buChar char="●"/>
            </a:pPr>
            <a:r>
              <a:rPr lang="en-GB"/>
              <a:t>Advantages:</a:t>
            </a:r>
            <a:endParaRPr/>
          </a:p>
          <a:p>
            <a:pPr indent="-298450" lvl="1" marL="914400" rtl="0" algn="l">
              <a:spcBef>
                <a:spcPts val="0"/>
              </a:spcBef>
              <a:spcAft>
                <a:spcPts val="0"/>
              </a:spcAft>
              <a:buSzPts val="1100"/>
              <a:buChar char="○"/>
            </a:pPr>
            <a:r>
              <a:rPr lang="en-GB"/>
              <a:t>Extremely accurate, gives excellent results</a:t>
            </a:r>
            <a:endParaRPr/>
          </a:p>
          <a:p>
            <a:pPr indent="-298450" lvl="0" marL="457200" rtl="0" algn="l">
              <a:spcBef>
                <a:spcPts val="0"/>
              </a:spcBef>
              <a:spcAft>
                <a:spcPts val="0"/>
              </a:spcAft>
              <a:buSzPts val="1100"/>
              <a:buChar char="●"/>
            </a:pPr>
            <a:r>
              <a:rPr lang="en-GB"/>
              <a:t>Model Performance</a:t>
            </a:r>
            <a:r>
              <a:rPr lang="en-GB"/>
              <a:t>:</a:t>
            </a:r>
            <a:endParaRPr/>
          </a:p>
          <a:p>
            <a:pPr indent="-298450" lvl="1" marL="914400" rtl="0" algn="l">
              <a:spcBef>
                <a:spcPts val="0"/>
              </a:spcBef>
              <a:spcAft>
                <a:spcPts val="0"/>
              </a:spcAft>
              <a:buSzPts val="1100"/>
              <a:buChar char="○"/>
            </a:pPr>
            <a:r>
              <a:rPr lang="en-GB"/>
              <a:t>Mean Accuracy - 90.8%</a:t>
            </a:r>
            <a:endParaRPr/>
          </a:p>
          <a:p>
            <a:pPr indent="-298450" lvl="1" marL="914400" rtl="0" algn="l">
              <a:spcBef>
                <a:spcPts val="0"/>
              </a:spcBef>
              <a:spcAft>
                <a:spcPts val="0"/>
              </a:spcAft>
              <a:buSzPts val="1100"/>
              <a:buChar char="○"/>
            </a:pPr>
            <a:r>
              <a:rPr lang="en-GB"/>
              <a:t>Recall - 95.5%</a:t>
            </a:r>
            <a:endParaRPr/>
          </a:p>
          <a:p>
            <a:pPr indent="-298450" lvl="1" marL="914400" rtl="0" algn="l">
              <a:spcBef>
                <a:spcPts val="0"/>
              </a:spcBef>
              <a:spcAft>
                <a:spcPts val="0"/>
              </a:spcAft>
              <a:buSzPts val="1100"/>
              <a:buChar char="○"/>
            </a:pPr>
            <a:r>
              <a:rPr lang="en-GB"/>
              <a:t>Precision - 93.75%</a:t>
            </a:r>
            <a:endParaRPr/>
          </a:p>
          <a:p>
            <a:pPr indent="-298450" lvl="1" marL="914400" rtl="0" algn="l">
              <a:spcBef>
                <a:spcPts val="0"/>
              </a:spcBef>
              <a:spcAft>
                <a:spcPts val="0"/>
              </a:spcAft>
              <a:buSzPts val="1100"/>
              <a:buChar char="○"/>
            </a:pPr>
            <a:r>
              <a:rPr lang="en-GB"/>
              <a:t>Time Taken - 80  seconds</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3"/>
          <p:cNvSpPr txBox="1"/>
          <p:nvPr>
            <p:ph type="title"/>
          </p:nvPr>
        </p:nvSpPr>
        <p:spPr>
          <a:xfrm>
            <a:off x="730725" y="1318650"/>
            <a:ext cx="6145500" cy="7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Other Models Used - Random Forest</a:t>
            </a:r>
            <a:endParaRPr b="0"/>
          </a:p>
        </p:txBody>
      </p:sp>
      <p:sp>
        <p:nvSpPr>
          <p:cNvPr id="305" name="Google Shape;305;p33"/>
          <p:cNvSpPr txBox="1"/>
          <p:nvPr>
            <p:ph idx="1" type="body"/>
          </p:nvPr>
        </p:nvSpPr>
        <p:spPr>
          <a:xfrm>
            <a:off x="721225" y="2085450"/>
            <a:ext cx="7255200" cy="29274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a:t>Model Parameters:</a:t>
            </a:r>
            <a:endParaRPr/>
          </a:p>
          <a:p>
            <a:pPr indent="-298450" lvl="1" marL="914400" rtl="0" algn="l">
              <a:spcBef>
                <a:spcPts val="0"/>
              </a:spcBef>
              <a:spcAft>
                <a:spcPts val="0"/>
              </a:spcAft>
              <a:buSzPts val="1100"/>
              <a:buChar char="○"/>
            </a:pPr>
            <a:r>
              <a:rPr lang="en-GB"/>
              <a:t>Number of Trees: 300</a:t>
            </a:r>
            <a:endParaRPr/>
          </a:p>
          <a:p>
            <a:pPr indent="-298450" lvl="1" marL="914400" rtl="0" algn="l">
              <a:spcBef>
                <a:spcPts val="0"/>
              </a:spcBef>
              <a:spcAft>
                <a:spcPts val="0"/>
              </a:spcAft>
              <a:buSzPts val="1100"/>
              <a:buChar char="○"/>
            </a:pPr>
            <a:r>
              <a:rPr lang="en-GB"/>
              <a:t>Max Depth of Individual Trees: No Limit</a:t>
            </a:r>
            <a:endParaRPr/>
          </a:p>
          <a:p>
            <a:pPr indent="-298450" lvl="0" marL="457200" rtl="0" algn="l">
              <a:spcBef>
                <a:spcPts val="0"/>
              </a:spcBef>
              <a:spcAft>
                <a:spcPts val="0"/>
              </a:spcAft>
              <a:buSzPts val="1100"/>
              <a:buChar char="●"/>
            </a:pPr>
            <a:r>
              <a:rPr lang="en-GB"/>
              <a:t>Advantages:</a:t>
            </a:r>
            <a:endParaRPr/>
          </a:p>
          <a:p>
            <a:pPr indent="-298450" lvl="1" marL="914400" rtl="0" algn="l">
              <a:spcBef>
                <a:spcPts val="0"/>
              </a:spcBef>
              <a:spcAft>
                <a:spcPts val="0"/>
              </a:spcAft>
              <a:buSzPts val="1100"/>
              <a:buChar char="○"/>
            </a:pPr>
            <a:r>
              <a:rPr lang="en-GB"/>
              <a:t>Extremely accurate</a:t>
            </a:r>
            <a:endParaRPr/>
          </a:p>
          <a:p>
            <a:pPr indent="-298450" lvl="1" marL="914400" rtl="0" algn="l">
              <a:spcBef>
                <a:spcPts val="0"/>
              </a:spcBef>
              <a:spcAft>
                <a:spcPts val="0"/>
              </a:spcAft>
              <a:buSzPts val="1100"/>
              <a:buChar char="○"/>
            </a:pPr>
            <a:r>
              <a:rPr lang="en-GB"/>
              <a:t>Excellent for noisy data</a:t>
            </a:r>
            <a:endParaRPr/>
          </a:p>
          <a:p>
            <a:pPr indent="-311150" lvl="0" marL="457200" rtl="0" algn="l">
              <a:spcBef>
                <a:spcPts val="0"/>
              </a:spcBef>
              <a:spcAft>
                <a:spcPts val="0"/>
              </a:spcAft>
              <a:buSzPts val="1300"/>
              <a:buChar char="●"/>
            </a:pPr>
            <a:r>
              <a:rPr lang="en-GB"/>
              <a:t>Model Performance</a:t>
            </a:r>
            <a:endParaRPr/>
          </a:p>
          <a:p>
            <a:pPr indent="-298450" lvl="1" marL="914400" rtl="0" algn="l">
              <a:spcBef>
                <a:spcPts val="0"/>
              </a:spcBef>
              <a:spcAft>
                <a:spcPts val="0"/>
              </a:spcAft>
              <a:buSzPts val="1100"/>
              <a:buChar char="○"/>
            </a:pPr>
            <a:r>
              <a:rPr lang="en-GB"/>
              <a:t>Mean Accuracy - 90.5%</a:t>
            </a:r>
            <a:endParaRPr/>
          </a:p>
          <a:p>
            <a:pPr indent="-298450" lvl="1" marL="914400" rtl="0" algn="l">
              <a:spcBef>
                <a:spcPts val="0"/>
              </a:spcBef>
              <a:spcAft>
                <a:spcPts val="0"/>
              </a:spcAft>
              <a:buSzPts val="1100"/>
              <a:buChar char="○"/>
            </a:pPr>
            <a:r>
              <a:rPr lang="en-GB"/>
              <a:t>Recall - 95.34%</a:t>
            </a:r>
            <a:endParaRPr/>
          </a:p>
          <a:p>
            <a:pPr indent="-298450" lvl="1" marL="914400" rtl="0" algn="l">
              <a:spcBef>
                <a:spcPts val="0"/>
              </a:spcBef>
              <a:spcAft>
                <a:spcPts val="0"/>
              </a:spcAft>
              <a:buSzPts val="1100"/>
              <a:buChar char="○"/>
            </a:pPr>
            <a:r>
              <a:rPr lang="en-GB"/>
              <a:t>Precision - 93.56%</a:t>
            </a:r>
            <a:endParaRPr/>
          </a:p>
          <a:p>
            <a:pPr indent="-298450" lvl="1" marL="914400" rtl="0" algn="l">
              <a:spcBef>
                <a:spcPts val="0"/>
              </a:spcBef>
              <a:spcAft>
                <a:spcPts val="0"/>
              </a:spcAft>
              <a:buSzPts val="1100"/>
              <a:buChar char="○"/>
            </a:pPr>
            <a:r>
              <a:rPr lang="en-GB"/>
              <a:t>Time Taken - 252 seconds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309" name="Shape 309"/>
        <p:cNvGrpSpPr/>
        <p:nvPr/>
      </p:nvGrpSpPr>
      <p:grpSpPr>
        <a:xfrm>
          <a:off x="0" y="0"/>
          <a:ext cx="0" cy="0"/>
          <a:chOff x="0" y="0"/>
          <a:chExt cx="0" cy="0"/>
        </a:xfrm>
      </p:grpSpPr>
      <p:sp>
        <p:nvSpPr>
          <p:cNvPr id="310" name="Google Shape;310;p34"/>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Project objective</a:t>
            </a:r>
            <a:endParaRPr sz="1200"/>
          </a:p>
        </p:txBody>
      </p:sp>
      <p:sp>
        <p:nvSpPr>
          <p:cNvPr id="311" name="Google Shape;311;p34"/>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FFFF"/>
                </a:solidFill>
              </a:rPr>
              <a:t>Predicting user purchase intention using machine learning algorithms and unearthing other trends in the conversion rates.</a:t>
            </a:r>
            <a:endParaRPr sz="1100"/>
          </a:p>
          <a:p>
            <a:pPr indent="0" lvl="0" marL="0" rtl="0" algn="l">
              <a:spcBef>
                <a:spcPts val="1600"/>
              </a:spcBef>
              <a:spcAft>
                <a:spcPts val="1600"/>
              </a:spcAft>
              <a:buNone/>
            </a:pPr>
            <a:r>
              <a:t/>
            </a:r>
            <a:endParaRPr sz="30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5"/>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Deliverables</a:t>
            </a:r>
            <a:endParaRPr/>
          </a:p>
        </p:txBody>
      </p:sp>
      <p:sp>
        <p:nvSpPr>
          <p:cNvPr id="317" name="Google Shape;317;p35"/>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labore dolore magna aliqua. Lorem ipsum dolor sit amet, consectetur adipiscing elit. Lorem ipsum dolor sit amet, consectetur adipiscing elit, sed do eiusmod tempor incididunt labore dolore magna aliqua. Lorem ipsum dolor sit amet, consectetur adipiscing elit.</a:t>
            </a:r>
            <a:endParaRPr sz="1100"/>
          </a:p>
        </p:txBody>
      </p:sp>
      <p:sp>
        <p:nvSpPr>
          <p:cNvPr id="318" name="Google Shape;318;p35"/>
          <p:cNvSpPr txBox="1"/>
          <p:nvPr/>
        </p:nvSpPr>
        <p:spPr>
          <a:xfrm>
            <a:off x="9923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Consectetur nec labore</a:t>
            </a:r>
            <a:endParaRPr b="1" sz="800">
              <a:solidFill>
                <a:schemeClr val="dk1"/>
              </a:solidFill>
              <a:latin typeface="Lato"/>
              <a:ea typeface="Lato"/>
              <a:cs typeface="Lato"/>
              <a:sym typeface="Lato"/>
            </a:endParaRPr>
          </a:p>
        </p:txBody>
      </p:sp>
      <p:sp>
        <p:nvSpPr>
          <p:cNvPr id="319" name="Google Shape;319;p35"/>
          <p:cNvSpPr txBox="1"/>
          <p:nvPr/>
        </p:nvSpPr>
        <p:spPr>
          <a:xfrm>
            <a:off x="7229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45K</a:t>
            </a:r>
            <a:endParaRPr b="1" sz="4800">
              <a:solidFill>
                <a:schemeClr val="dk1"/>
              </a:solidFill>
              <a:latin typeface="Lato"/>
              <a:ea typeface="Lato"/>
              <a:cs typeface="Lato"/>
              <a:sym typeface="Lato"/>
            </a:endParaRPr>
          </a:p>
        </p:txBody>
      </p:sp>
      <p:sp>
        <p:nvSpPr>
          <p:cNvPr id="320" name="Google Shape;320;p35"/>
          <p:cNvSpPr txBox="1"/>
          <p:nvPr/>
        </p:nvSpPr>
        <p:spPr>
          <a:xfrm>
            <a:off x="8426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 Lorem ipsum dolor sit amet ut labore et dolore magna</a:t>
            </a:r>
            <a:endParaRPr b="1" sz="1100">
              <a:solidFill>
                <a:schemeClr val="accent1"/>
              </a:solidFill>
              <a:latin typeface="Lato"/>
              <a:ea typeface="Lato"/>
              <a:cs typeface="Lato"/>
              <a:sym typeface="Lato"/>
            </a:endParaRPr>
          </a:p>
        </p:txBody>
      </p:sp>
      <p:cxnSp>
        <p:nvCxnSpPr>
          <p:cNvPr id="321" name="Google Shape;321;p35"/>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322" name="Google Shape;322;p35"/>
          <p:cNvSpPr txBox="1"/>
          <p:nvPr/>
        </p:nvSpPr>
        <p:spPr>
          <a:xfrm>
            <a:off x="36876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Adipiscing elit sed</a:t>
            </a:r>
            <a:endParaRPr b="1" sz="800">
              <a:solidFill>
                <a:schemeClr val="dk1"/>
              </a:solidFill>
              <a:latin typeface="Lato"/>
              <a:ea typeface="Lato"/>
              <a:cs typeface="Lato"/>
              <a:sym typeface="Lato"/>
            </a:endParaRPr>
          </a:p>
        </p:txBody>
      </p:sp>
      <p:sp>
        <p:nvSpPr>
          <p:cNvPr id="323" name="Google Shape;323;p35"/>
          <p:cNvSpPr txBox="1"/>
          <p:nvPr/>
        </p:nvSpPr>
        <p:spPr>
          <a:xfrm>
            <a:off x="34182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690K</a:t>
            </a:r>
            <a:endParaRPr b="1" sz="4800">
              <a:solidFill>
                <a:schemeClr val="dk1"/>
              </a:solidFill>
              <a:latin typeface="Lato"/>
              <a:ea typeface="Lato"/>
              <a:cs typeface="Lato"/>
              <a:sym typeface="Lato"/>
            </a:endParaRPr>
          </a:p>
        </p:txBody>
      </p:sp>
      <p:sp>
        <p:nvSpPr>
          <p:cNvPr id="324" name="Google Shape;324;p35"/>
          <p:cNvSpPr txBox="1"/>
          <p:nvPr/>
        </p:nvSpPr>
        <p:spPr>
          <a:xfrm>
            <a:off x="35379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Tempor incididunt ut labore et dolore magna aliqua</a:t>
            </a:r>
            <a:endParaRPr b="1" sz="1100">
              <a:solidFill>
                <a:schemeClr val="accent1"/>
              </a:solidFill>
              <a:latin typeface="Lato"/>
              <a:ea typeface="Lato"/>
              <a:cs typeface="Lato"/>
              <a:sym typeface="Lato"/>
            </a:endParaRPr>
          </a:p>
        </p:txBody>
      </p:sp>
      <p:cxnSp>
        <p:nvCxnSpPr>
          <p:cNvPr id="325" name="Google Shape;325;p35"/>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326" name="Google Shape;326;p35"/>
          <p:cNvSpPr txBox="1"/>
          <p:nvPr/>
        </p:nvSpPr>
        <p:spPr>
          <a:xfrm>
            <a:off x="63829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Sed eiusmod</a:t>
            </a:r>
            <a:endParaRPr b="1" sz="800">
              <a:solidFill>
                <a:schemeClr val="dk1"/>
              </a:solidFill>
              <a:latin typeface="Lato"/>
              <a:ea typeface="Lato"/>
              <a:cs typeface="Lato"/>
              <a:sym typeface="Lato"/>
            </a:endParaRPr>
          </a:p>
        </p:txBody>
      </p:sp>
      <p:sp>
        <p:nvSpPr>
          <p:cNvPr id="327" name="Google Shape;327;p35"/>
          <p:cNvSpPr txBox="1"/>
          <p:nvPr/>
        </p:nvSpPr>
        <p:spPr>
          <a:xfrm>
            <a:off x="61135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100K</a:t>
            </a:r>
            <a:endParaRPr b="1" sz="4800">
              <a:solidFill>
                <a:schemeClr val="dk1"/>
              </a:solidFill>
              <a:latin typeface="Lato"/>
              <a:ea typeface="Lato"/>
              <a:cs typeface="Lato"/>
              <a:sym typeface="Lato"/>
            </a:endParaRPr>
          </a:p>
        </p:txBody>
      </p:sp>
      <p:sp>
        <p:nvSpPr>
          <p:cNvPr id="328" name="Google Shape;328;p35"/>
          <p:cNvSpPr txBox="1"/>
          <p:nvPr/>
        </p:nvSpPr>
        <p:spPr>
          <a:xfrm>
            <a:off x="62332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Do eiusmod tempor incididunt ut labore et dolore magna </a:t>
            </a:r>
            <a:endParaRPr b="1" sz="1100">
              <a:solidFill>
                <a:schemeClr val="accen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6"/>
          <p:cNvSpPr txBox="1"/>
          <p:nvPr>
            <p:ph idx="4294967295" type="subTitle"/>
          </p:nvPr>
        </p:nvSpPr>
        <p:spPr>
          <a:xfrm>
            <a:off x="721225" y="1388392"/>
            <a:ext cx="3361500" cy="23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t>Sales Director</a:t>
            </a:r>
            <a:endParaRPr sz="800"/>
          </a:p>
        </p:txBody>
      </p:sp>
      <p:sp>
        <p:nvSpPr>
          <p:cNvPr id="334" name="Google Shape;334;p36"/>
          <p:cNvSpPr txBox="1"/>
          <p:nvPr>
            <p:ph type="title"/>
          </p:nvPr>
        </p:nvSpPr>
        <p:spPr>
          <a:xfrm>
            <a:off x="721225" y="1657475"/>
            <a:ext cx="3300900" cy="51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Wendy Writers</a:t>
            </a:r>
            <a:endParaRPr/>
          </a:p>
        </p:txBody>
      </p:sp>
      <p:sp>
        <p:nvSpPr>
          <p:cNvPr id="335" name="Google Shape;335;p36"/>
          <p:cNvSpPr txBox="1"/>
          <p:nvPr>
            <p:ph idx="1" type="body"/>
          </p:nvPr>
        </p:nvSpPr>
        <p:spPr>
          <a:xfrm>
            <a:off x="721225" y="2288376"/>
            <a:ext cx="3300900" cy="10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336" name="Google Shape;336;p36"/>
          <p:cNvSpPr txBox="1"/>
          <p:nvPr/>
        </p:nvSpPr>
        <p:spPr>
          <a:xfrm>
            <a:off x="752203" y="3445075"/>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A</a:t>
            </a:r>
            <a:endParaRPr b="1" sz="700">
              <a:solidFill>
                <a:srgbClr val="000000"/>
              </a:solidFill>
              <a:latin typeface="Lato"/>
              <a:ea typeface="Lato"/>
              <a:cs typeface="Lato"/>
              <a:sym typeface="Lato"/>
            </a:endParaRPr>
          </a:p>
        </p:txBody>
      </p:sp>
      <p:sp>
        <p:nvSpPr>
          <p:cNvPr id="337" name="Google Shape;337;p36"/>
          <p:cNvSpPr txBox="1"/>
          <p:nvPr/>
        </p:nvSpPr>
        <p:spPr>
          <a:xfrm>
            <a:off x="3486678" y="3445075"/>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90%</a:t>
            </a:r>
            <a:endParaRPr b="1" sz="700">
              <a:solidFill>
                <a:srgbClr val="000000"/>
              </a:solidFill>
              <a:latin typeface="Lato"/>
              <a:ea typeface="Lato"/>
              <a:cs typeface="Lato"/>
              <a:sym typeface="Lato"/>
            </a:endParaRPr>
          </a:p>
        </p:txBody>
      </p:sp>
      <p:sp>
        <p:nvSpPr>
          <p:cNvPr id="338" name="Google Shape;338;p36"/>
          <p:cNvSpPr txBox="1"/>
          <p:nvPr/>
        </p:nvSpPr>
        <p:spPr>
          <a:xfrm>
            <a:off x="752203" y="3661133"/>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B</a:t>
            </a:r>
            <a:endParaRPr b="1" sz="700">
              <a:solidFill>
                <a:srgbClr val="000000"/>
              </a:solidFill>
              <a:latin typeface="Lato"/>
              <a:ea typeface="Lato"/>
              <a:cs typeface="Lato"/>
              <a:sym typeface="Lato"/>
            </a:endParaRPr>
          </a:p>
        </p:txBody>
      </p:sp>
      <p:sp>
        <p:nvSpPr>
          <p:cNvPr id="339" name="Google Shape;339;p36"/>
          <p:cNvSpPr txBox="1"/>
          <p:nvPr/>
        </p:nvSpPr>
        <p:spPr>
          <a:xfrm>
            <a:off x="3486678" y="3661133"/>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85%</a:t>
            </a:r>
            <a:endParaRPr b="1" sz="700">
              <a:solidFill>
                <a:srgbClr val="000000"/>
              </a:solidFill>
              <a:latin typeface="Lato"/>
              <a:ea typeface="Lato"/>
              <a:cs typeface="Lato"/>
              <a:sym typeface="Lato"/>
            </a:endParaRPr>
          </a:p>
        </p:txBody>
      </p:sp>
      <p:sp>
        <p:nvSpPr>
          <p:cNvPr id="340" name="Google Shape;340;p36"/>
          <p:cNvSpPr txBox="1"/>
          <p:nvPr/>
        </p:nvSpPr>
        <p:spPr>
          <a:xfrm>
            <a:off x="752203" y="3877190"/>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C</a:t>
            </a:r>
            <a:endParaRPr b="1" sz="700">
              <a:solidFill>
                <a:srgbClr val="000000"/>
              </a:solidFill>
              <a:latin typeface="Lato"/>
              <a:ea typeface="Lato"/>
              <a:cs typeface="Lato"/>
              <a:sym typeface="Lato"/>
            </a:endParaRPr>
          </a:p>
        </p:txBody>
      </p:sp>
      <p:sp>
        <p:nvSpPr>
          <p:cNvPr id="341" name="Google Shape;341;p36"/>
          <p:cNvSpPr txBox="1"/>
          <p:nvPr/>
        </p:nvSpPr>
        <p:spPr>
          <a:xfrm>
            <a:off x="3486678" y="3877190"/>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83%</a:t>
            </a:r>
            <a:endParaRPr b="1" sz="700">
              <a:solidFill>
                <a:srgbClr val="000000"/>
              </a:solidFill>
              <a:latin typeface="Lato"/>
              <a:ea typeface="Lato"/>
              <a:cs typeface="Lato"/>
              <a:sym typeface="Lato"/>
            </a:endParaRPr>
          </a:p>
        </p:txBody>
      </p:sp>
      <p:sp>
        <p:nvSpPr>
          <p:cNvPr id="342" name="Google Shape;342;p36"/>
          <p:cNvSpPr txBox="1"/>
          <p:nvPr/>
        </p:nvSpPr>
        <p:spPr>
          <a:xfrm>
            <a:off x="752203" y="4093248"/>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Skill D</a:t>
            </a:r>
            <a:endParaRPr b="1" sz="700">
              <a:solidFill>
                <a:srgbClr val="000000"/>
              </a:solidFill>
              <a:latin typeface="Lato"/>
              <a:ea typeface="Lato"/>
              <a:cs typeface="Lato"/>
              <a:sym typeface="Lato"/>
            </a:endParaRPr>
          </a:p>
        </p:txBody>
      </p:sp>
      <p:sp>
        <p:nvSpPr>
          <p:cNvPr id="343" name="Google Shape;343;p36"/>
          <p:cNvSpPr txBox="1"/>
          <p:nvPr/>
        </p:nvSpPr>
        <p:spPr>
          <a:xfrm>
            <a:off x="3486678" y="4093248"/>
            <a:ext cx="667200" cy="2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700">
                <a:latin typeface="Lato"/>
                <a:ea typeface="Lato"/>
                <a:cs typeface="Lato"/>
                <a:sym typeface="Lato"/>
              </a:rPr>
              <a:t>65%</a:t>
            </a:r>
            <a:endParaRPr b="1" sz="700">
              <a:solidFill>
                <a:srgbClr val="000000"/>
              </a:solidFill>
              <a:latin typeface="Lato"/>
              <a:ea typeface="Lato"/>
              <a:cs typeface="Lato"/>
              <a:sym typeface="Lato"/>
            </a:endParaRPr>
          </a:p>
        </p:txBody>
      </p:sp>
      <p:grpSp>
        <p:nvGrpSpPr>
          <p:cNvPr id="344" name="Google Shape;344;p36"/>
          <p:cNvGrpSpPr/>
          <p:nvPr/>
        </p:nvGrpSpPr>
        <p:grpSpPr>
          <a:xfrm>
            <a:off x="1252104" y="3553575"/>
            <a:ext cx="2234577" cy="82200"/>
            <a:chOff x="1690385" y="3350900"/>
            <a:chExt cx="1823400" cy="82200"/>
          </a:xfrm>
        </p:grpSpPr>
        <p:sp>
          <p:nvSpPr>
            <p:cNvPr id="345" name="Google Shape;345;p36"/>
            <p:cNvSpPr/>
            <p:nvPr/>
          </p:nvSpPr>
          <p:spPr>
            <a:xfrm>
              <a:off x="1690385" y="335090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6"/>
            <p:cNvSpPr/>
            <p:nvPr/>
          </p:nvSpPr>
          <p:spPr>
            <a:xfrm>
              <a:off x="1690385" y="3350900"/>
              <a:ext cx="17208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36"/>
          <p:cNvGrpSpPr/>
          <p:nvPr/>
        </p:nvGrpSpPr>
        <p:grpSpPr>
          <a:xfrm>
            <a:off x="1252086" y="3775225"/>
            <a:ext cx="2234595" cy="82200"/>
            <a:chOff x="1690370" y="3572550"/>
            <a:chExt cx="1823415" cy="82200"/>
          </a:xfrm>
        </p:grpSpPr>
        <p:sp>
          <p:nvSpPr>
            <p:cNvPr id="348" name="Google Shape;348;p36"/>
            <p:cNvSpPr/>
            <p:nvPr/>
          </p:nvSpPr>
          <p:spPr>
            <a:xfrm>
              <a:off x="1690385" y="3572550"/>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6"/>
            <p:cNvSpPr/>
            <p:nvPr/>
          </p:nvSpPr>
          <p:spPr>
            <a:xfrm>
              <a:off x="1690370" y="3572550"/>
              <a:ext cx="1494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36"/>
          <p:cNvGrpSpPr/>
          <p:nvPr/>
        </p:nvGrpSpPr>
        <p:grpSpPr>
          <a:xfrm>
            <a:off x="1252102" y="3969725"/>
            <a:ext cx="2234579" cy="82206"/>
            <a:chOff x="1690383" y="3767050"/>
            <a:chExt cx="1823402" cy="82206"/>
          </a:xfrm>
        </p:grpSpPr>
        <p:sp>
          <p:nvSpPr>
            <p:cNvPr id="351" name="Google Shape;351;p36"/>
            <p:cNvSpPr/>
            <p:nvPr/>
          </p:nvSpPr>
          <p:spPr>
            <a:xfrm>
              <a:off x="1690385" y="3767056"/>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6"/>
            <p:cNvSpPr/>
            <p:nvPr/>
          </p:nvSpPr>
          <p:spPr>
            <a:xfrm>
              <a:off x="1690383" y="3767050"/>
              <a:ext cx="14013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36"/>
          <p:cNvGrpSpPr/>
          <p:nvPr/>
        </p:nvGrpSpPr>
        <p:grpSpPr>
          <a:xfrm>
            <a:off x="1252104" y="4184600"/>
            <a:ext cx="2234577" cy="82200"/>
            <a:chOff x="1690385" y="3981925"/>
            <a:chExt cx="1823400" cy="82200"/>
          </a:xfrm>
        </p:grpSpPr>
        <p:sp>
          <p:nvSpPr>
            <p:cNvPr id="354" name="Google Shape;354;p36"/>
            <p:cNvSpPr/>
            <p:nvPr/>
          </p:nvSpPr>
          <p:spPr>
            <a:xfrm>
              <a:off x="1690385" y="3981925"/>
              <a:ext cx="1823400" cy="8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6"/>
            <p:cNvSpPr/>
            <p:nvPr/>
          </p:nvSpPr>
          <p:spPr>
            <a:xfrm>
              <a:off x="1690389" y="3981925"/>
              <a:ext cx="1041900" cy="8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442889_edtied2.jpg" id="356" name="Google Shape;356;p36"/>
          <p:cNvPicPr preferRelativeResize="0"/>
          <p:nvPr/>
        </p:nvPicPr>
        <p:blipFill rotWithShape="1">
          <a:blip r:embed="rId3">
            <a:alphaModFix/>
          </a:blip>
          <a:srcRect b="34280" l="29212" r="25768" t="10659"/>
          <a:stretch/>
        </p:blipFill>
        <p:spPr>
          <a:xfrm>
            <a:off x="5146750" y="1184600"/>
            <a:ext cx="3997253" cy="3262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183" name="Google Shape;183;p19"/>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sz="1100"/>
              <a:t>E-Commerce </a:t>
            </a:r>
            <a:r>
              <a:rPr lang="en-GB" sz="1100">
                <a:solidFill>
                  <a:srgbClr val="000000"/>
                </a:solidFill>
                <a:latin typeface="Arial"/>
                <a:ea typeface="Arial"/>
                <a:cs typeface="Arial"/>
                <a:sym typeface="Arial"/>
              </a:rPr>
              <a:t>sales have jumped from $1.3 trillion in 2014 to $3.5 trillion in 2019.</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Share of e-commerce in retail has increased in the U.S. from 9.7% in 2014 to 16% in 2019</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The share of e-commerce in India is only 1.6%, but revenue from e-commerce is expected to grow at 51% per annum. </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Advanced analytics can ensure the company is well positioned to take advantage of the e-tail boom that will come.</a:t>
            </a:r>
            <a:endParaRPr sz="1100">
              <a:solidFill>
                <a:srgbClr val="000000"/>
              </a:solidFill>
              <a:latin typeface="Arial"/>
              <a:ea typeface="Arial"/>
              <a:cs typeface="Arial"/>
              <a:sym typeface="Arial"/>
            </a:endParaRPr>
          </a:p>
        </p:txBody>
      </p:sp>
      <p:pic>
        <p:nvPicPr>
          <p:cNvPr descr="shutterstock_429987889_edited.jpg" id="184" name="Google Shape;184;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7"/>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88" name="Shape 188"/>
        <p:cNvGrpSpPr/>
        <p:nvPr/>
      </p:nvGrpSpPr>
      <p:grpSpPr>
        <a:xfrm>
          <a:off x="0" y="0"/>
          <a:ext cx="0" cy="0"/>
          <a:chOff x="0" y="0"/>
          <a:chExt cx="0" cy="0"/>
        </a:xfrm>
      </p:grpSpPr>
      <p:sp>
        <p:nvSpPr>
          <p:cNvPr id="189" name="Google Shape;189;p20"/>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Project objective</a:t>
            </a:r>
            <a:endParaRPr sz="1200"/>
          </a:p>
        </p:txBody>
      </p:sp>
      <p:sp>
        <p:nvSpPr>
          <p:cNvPr id="190" name="Google Shape;190;p20"/>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FFFF"/>
                </a:solidFill>
              </a:rPr>
              <a:t>Predicting user purchase intention using machine learning algorithms and unearthing other trends in the conversion rates.</a:t>
            </a:r>
            <a:endParaRPr sz="1100"/>
          </a:p>
          <a:p>
            <a:pPr indent="0" lvl="0" marL="0" rtl="0" algn="l">
              <a:spcBef>
                <a:spcPts val="1600"/>
              </a:spcBef>
              <a:spcAft>
                <a:spcPts val="1600"/>
              </a:spcAft>
              <a:buNone/>
            </a:pPr>
            <a:r>
              <a:t/>
            </a:r>
            <a:endParaRPr sz="3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21" title="Points scored"/>
          <p:cNvPicPr preferRelativeResize="0"/>
          <p:nvPr/>
        </p:nvPicPr>
        <p:blipFill>
          <a:blip r:embed="rId3">
            <a:alphaModFix/>
          </a:blip>
          <a:stretch>
            <a:fillRect/>
          </a:stretch>
        </p:blipFill>
        <p:spPr>
          <a:xfrm>
            <a:off x="3318700" y="497309"/>
            <a:ext cx="5825301" cy="3838075"/>
          </a:xfrm>
          <a:prstGeom prst="rect">
            <a:avLst/>
          </a:prstGeom>
          <a:noFill/>
          <a:ln>
            <a:noFill/>
          </a:ln>
        </p:spPr>
      </p:pic>
      <p:sp>
        <p:nvSpPr>
          <p:cNvPr id="196" name="Google Shape;196;p21"/>
          <p:cNvSpPr txBox="1"/>
          <p:nvPr/>
        </p:nvSpPr>
        <p:spPr>
          <a:xfrm>
            <a:off x="110300" y="1764625"/>
            <a:ext cx="3358800" cy="3188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November</a:t>
            </a:r>
            <a:r>
              <a:rPr lang="en-GB">
                <a:latin typeface="Lato"/>
                <a:ea typeface="Lato"/>
                <a:cs typeface="Lato"/>
                <a:sym typeface="Lato"/>
              </a:rPr>
              <a:t> was the best month, with h</a:t>
            </a:r>
            <a:r>
              <a:rPr lang="en-GB">
                <a:latin typeface="Lato"/>
                <a:ea typeface="Lato"/>
                <a:cs typeface="Lato"/>
                <a:sym typeface="Lato"/>
              </a:rPr>
              <a:t>igh conversion rates due to upcoming holiday period.</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May presents the best opportunity, with many visitors but few conversions.</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December was the outlier here. Sales for e-tailers during this month are usually very high, but that is not the case here. The site needs to sell more holiday related merchandise.</a:t>
            </a: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22" title="Points scored"/>
          <p:cNvPicPr preferRelativeResize="0"/>
          <p:nvPr/>
        </p:nvPicPr>
        <p:blipFill>
          <a:blip r:embed="rId3">
            <a:alphaModFix/>
          </a:blip>
          <a:stretch>
            <a:fillRect/>
          </a:stretch>
        </p:blipFill>
        <p:spPr>
          <a:xfrm>
            <a:off x="3326825" y="503325"/>
            <a:ext cx="5817174" cy="3596951"/>
          </a:xfrm>
          <a:prstGeom prst="rect">
            <a:avLst/>
          </a:prstGeom>
          <a:noFill/>
          <a:ln>
            <a:noFill/>
          </a:ln>
        </p:spPr>
      </p:pic>
      <p:sp>
        <p:nvSpPr>
          <p:cNvPr id="202" name="Google Shape;202;p22"/>
          <p:cNvSpPr txBox="1"/>
          <p:nvPr/>
        </p:nvSpPr>
        <p:spPr>
          <a:xfrm>
            <a:off x="110300" y="1764625"/>
            <a:ext cx="3358800" cy="3188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Sales should ideally increase near special days, but that was not the case here. Conversion rates decreased as a special day neared.</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Conversions just a day before and after the special day (0.8) were the lowest. A priority, one-day delivery can help change that.</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Themed products (eg. mother’s day products near mother’s day), and appropriate advertising can increase conversions and sales.</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id="207" name="Google Shape;207;p23" title="Points scored"/>
          <p:cNvPicPr preferRelativeResize="0"/>
          <p:nvPr/>
        </p:nvPicPr>
        <p:blipFill>
          <a:blip r:embed="rId3">
            <a:alphaModFix/>
          </a:blip>
          <a:stretch>
            <a:fillRect/>
          </a:stretch>
        </p:blipFill>
        <p:spPr>
          <a:xfrm>
            <a:off x="4610853" y="483263"/>
            <a:ext cx="4553199" cy="2815400"/>
          </a:xfrm>
          <a:prstGeom prst="rect">
            <a:avLst/>
          </a:prstGeom>
          <a:noFill/>
          <a:ln>
            <a:noFill/>
          </a:ln>
        </p:spPr>
      </p:pic>
      <p:sp>
        <p:nvSpPr>
          <p:cNvPr id="208" name="Google Shape;208;p23"/>
          <p:cNvSpPr txBox="1"/>
          <p:nvPr/>
        </p:nvSpPr>
        <p:spPr>
          <a:xfrm>
            <a:off x="711900" y="3900400"/>
            <a:ext cx="7529700" cy="108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Even on special days (value 1), users were spending time on the website and visiting many pages, but not completing the transaction. Ideally, the number of pages visited and time spent on these pages should increase as the special day nears. Marketing strategies focused on maximizing special day sales need to be created and implemented.</a:t>
            </a:r>
            <a:endParaRPr>
              <a:latin typeface="Lato"/>
              <a:ea typeface="Lato"/>
              <a:cs typeface="Lato"/>
              <a:sym typeface="Lato"/>
            </a:endParaRPr>
          </a:p>
        </p:txBody>
      </p:sp>
      <p:pic>
        <p:nvPicPr>
          <p:cNvPr id="209" name="Google Shape;209;p23" title="Points scored"/>
          <p:cNvPicPr preferRelativeResize="0"/>
          <p:nvPr/>
        </p:nvPicPr>
        <p:blipFill>
          <a:blip r:embed="rId4">
            <a:alphaModFix/>
          </a:blip>
          <a:stretch>
            <a:fillRect/>
          </a:stretch>
        </p:blipFill>
        <p:spPr>
          <a:xfrm>
            <a:off x="0" y="496325"/>
            <a:ext cx="4369947" cy="2702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p24" title="Points scored"/>
          <p:cNvPicPr preferRelativeResize="0"/>
          <p:nvPr/>
        </p:nvPicPr>
        <p:blipFill>
          <a:blip r:embed="rId3">
            <a:alphaModFix/>
          </a:blip>
          <a:stretch>
            <a:fillRect/>
          </a:stretch>
        </p:blipFill>
        <p:spPr>
          <a:xfrm>
            <a:off x="3407122" y="483250"/>
            <a:ext cx="5736876" cy="3547300"/>
          </a:xfrm>
          <a:prstGeom prst="rect">
            <a:avLst/>
          </a:prstGeom>
          <a:noFill/>
          <a:ln>
            <a:noFill/>
          </a:ln>
        </p:spPr>
      </p:pic>
      <p:sp>
        <p:nvSpPr>
          <p:cNvPr id="215" name="Google Shape;215;p24"/>
          <p:cNvSpPr txBox="1"/>
          <p:nvPr/>
        </p:nvSpPr>
        <p:spPr>
          <a:xfrm>
            <a:off x="110300" y="1764625"/>
            <a:ext cx="3358800" cy="3188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C</a:t>
            </a:r>
            <a:r>
              <a:rPr lang="en-GB">
                <a:latin typeface="Lato"/>
                <a:ea typeface="Lato"/>
                <a:cs typeface="Lato"/>
                <a:sym typeface="Lato"/>
              </a:rPr>
              <a:t>onversion rates of first time </a:t>
            </a:r>
            <a:r>
              <a:rPr lang="en-GB">
                <a:latin typeface="Lato"/>
                <a:ea typeface="Lato"/>
                <a:cs typeface="Lato"/>
                <a:sym typeface="Lato"/>
              </a:rPr>
              <a:t>visitors are much higher than those of returning visitors. The main reason is that many users sign up for the first time if they already have a product in mind.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A sign-up bonus, or discount, can help improve the conversion rates of visitors even more.</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25" title="Points scored"/>
          <p:cNvPicPr preferRelativeResize="0"/>
          <p:nvPr/>
        </p:nvPicPr>
        <p:blipFill>
          <a:blip r:embed="rId3">
            <a:alphaModFix/>
          </a:blip>
          <a:stretch>
            <a:fillRect/>
          </a:stretch>
        </p:blipFill>
        <p:spPr>
          <a:xfrm>
            <a:off x="3715197" y="643700"/>
            <a:ext cx="5428800" cy="3356801"/>
          </a:xfrm>
          <a:prstGeom prst="rect">
            <a:avLst/>
          </a:prstGeom>
          <a:noFill/>
          <a:ln>
            <a:noFill/>
          </a:ln>
        </p:spPr>
      </p:pic>
      <p:sp>
        <p:nvSpPr>
          <p:cNvPr id="221" name="Google Shape;221;p25"/>
          <p:cNvSpPr txBox="1"/>
          <p:nvPr/>
        </p:nvSpPr>
        <p:spPr>
          <a:xfrm>
            <a:off x="110300" y="1764625"/>
            <a:ext cx="3358800" cy="3188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New visitors coming from almost all regions equally. Region 4 accounts for the least share of new visitors (only 9%), while Region 9 (13.8%) accounts for the most</a:t>
            </a:r>
            <a:endParaRPr>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26" title="Points scored"/>
          <p:cNvPicPr preferRelativeResize="0"/>
          <p:nvPr/>
        </p:nvPicPr>
        <p:blipFill>
          <a:blip r:embed="rId3">
            <a:alphaModFix/>
          </a:blip>
          <a:stretch>
            <a:fillRect/>
          </a:stretch>
        </p:blipFill>
        <p:spPr>
          <a:xfrm>
            <a:off x="4396225" y="493300"/>
            <a:ext cx="4747776" cy="2935701"/>
          </a:xfrm>
          <a:prstGeom prst="rect">
            <a:avLst/>
          </a:prstGeom>
          <a:noFill/>
          <a:ln>
            <a:noFill/>
          </a:ln>
        </p:spPr>
      </p:pic>
      <p:sp>
        <p:nvSpPr>
          <p:cNvPr id="227" name="Google Shape;227;p26"/>
          <p:cNvSpPr txBox="1"/>
          <p:nvPr/>
        </p:nvSpPr>
        <p:spPr>
          <a:xfrm>
            <a:off x="350925" y="3503200"/>
            <a:ext cx="8341800" cy="1193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Weekday conversion rates are much lower than weekend conversion rates. However, users spend almost the same amount of time on the website during weekdays, so the low conversions are due to other factors.  One reason could be users putting off decisions until weekends, when they have more time to think the purchase through. </a:t>
            </a:r>
            <a:endParaRPr>
              <a:latin typeface="Lato"/>
              <a:ea typeface="Lato"/>
              <a:cs typeface="Lato"/>
              <a:sym typeface="Lato"/>
            </a:endParaRPr>
          </a:p>
        </p:txBody>
      </p:sp>
      <p:pic>
        <p:nvPicPr>
          <p:cNvPr id="228" name="Google Shape;228;p26" title="Points scored"/>
          <p:cNvPicPr preferRelativeResize="0"/>
          <p:nvPr/>
        </p:nvPicPr>
        <p:blipFill>
          <a:blip r:embed="rId4">
            <a:alphaModFix/>
          </a:blip>
          <a:stretch>
            <a:fillRect/>
          </a:stretch>
        </p:blipFill>
        <p:spPr>
          <a:xfrm>
            <a:off x="51875" y="493300"/>
            <a:ext cx="4228875" cy="29357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